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75" r:id="rId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540154f620576bbd" providerId="Windows Live"/>
      </p:ext>
    </p:extLst>
  </p:cmAuthor>
  <p:cmAuthor id="2" name="蔡育新 Yu-Hsin Tsai" initials="蔡育新" lastIdx="1" clrIdx="1">
    <p:extLst>
      <p:ext uri="{19B8F6BF-5375-455C-9EA6-DF929625EA0E}">
        <p15:presenceInfo xmlns:p15="http://schemas.microsoft.com/office/powerpoint/2012/main" userId="7bb9b50173b2a0b8" providerId="Windows Live"/>
      </p:ext>
    </p:extLst>
  </p:cmAuthor>
  <p:cmAuthor id="3" name="鍾佳諭" initials="鍾佳諭" lastIdx="1" clrIdx="2">
    <p:extLst>
      <p:ext uri="{19B8F6BF-5375-455C-9EA6-DF929625EA0E}">
        <p15:presenceInfo xmlns:p15="http://schemas.microsoft.com/office/powerpoint/2012/main" userId="鍾佳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2B4D88"/>
    <a:srgbClr val="9966FF"/>
    <a:srgbClr val="CC99FF"/>
    <a:srgbClr val="97B3D5"/>
    <a:srgbClr val="F8F4E3"/>
    <a:srgbClr val="F2F0EF"/>
    <a:srgbClr val="A2A392"/>
    <a:srgbClr val="E6D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2364" autoAdjust="0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3B4A9BE-A251-4F8C-9C30-85B013AC1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5C9191-F37C-4F09-9E16-B91AEFFA27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F762C-C7E3-49FC-B804-0E55FCFF918E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2C754C-0BFA-4E82-8038-6A2ADCB1CA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2D13E4-2845-4C81-A3B1-249766C1C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2E31-B919-431D-8C60-AB093B7DE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6A3D4-EE65-4ED9-AE73-37E19DD30F61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0B52-06F2-4306-A7FE-415D0B844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235446" y="6411709"/>
            <a:ext cx="956553" cy="242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algn="r"/>
            <a:fld id="{B797FFDA-F269-40CB-82F3-D9C1208CF244}" type="slidenum">
              <a:rPr lang="zh-TW" altLang="en-US" smtClean="0"/>
              <a:pPr algn="r"/>
              <a:t>‹#›</a:t>
            </a:fld>
            <a:r>
              <a:rPr lang="zh-TW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586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11557000" cy="6858000"/>
          </a:xfrm>
          <a:prstGeom prst="rect">
            <a:avLst/>
          </a:prstGeom>
          <a:solidFill>
            <a:srgbClr val="D5D0C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737910" y="6556992"/>
            <a:ext cx="484394" cy="203749"/>
          </a:xfrm>
          <a:prstGeom prst="rect">
            <a:avLst/>
          </a:prstGeom>
          <a:solidFill>
            <a:srgbClr val="D4CDC3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B797FFDA-F269-40CB-82F3-D9C1208CF244}" type="slidenum">
              <a:rPr lang="zh-TW" altLang="en-US" smtClean="0"/>
              <a:pPr/>
              <a:t>‹#›</a:t>
            </a:fld>
            <a:r>
              <a:rPr lang="en-US" altLang="zh-TW"/>
              <a:t>z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0937" y="-1077203"/>
            <a:ext cx="4360863" cy="832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文字方塊 20"/>
          <p:cNvSpPr txBox="1"/>
          <p:nvPr userDrawn="1"/>
        </p:nvSpPr>
        <p:spPr>
          <a:xfrm>
            <a:off x="11703108" y="3653032"/>
            <a:ext cx="553998" cy="4114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政治大學總務處營繕組     </a:t>
            </a:r>
            <a:r>
              <a:rPr lang="en-US" altLang="zh-TW" sz="12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11/13/2025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algn="l" defTabSz="914400" rtl="0" eaLnBrk="1" latinLnBrk="0" hangingPunct="1"/>
            <a:endParaRPr lang="zh-TW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3B77D3-04EB-4D58-A0D0-A571F519BB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286" y="97259"/>
            <a:ext cx="557940" cy="5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50841" y="702942"/>
            <a:ext cx="6864350" cy="233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A04C07-2BFB-4CFD-AFC0-B75E38556EB3}"/>
              </a:ext>
            </a:extLst>
          </p:cNvPr>
          <p:cNvSpPr txBox="1"/>
          <p:nvPr/>
        </p:nvSpPr>
        <p:spPr>
          <a:xfrm>
            <a:off x="550841" y="290428"/>
            <a:ext cx="686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路燈時間說明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7B50C4-E7EB-421B-8308-EF891444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" y="936759"/>
            <a:ext cx="7269220" cy="504394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D07DF25-7619-4E08-83E4-99E2BBD1FACA}"/>
              </a:ext>
            </a:extLst>
          </p:cNvPr>
          <p:cNvSpPr txBox="1"/>
          <p:nvPr/>
        </p:nvSpPr>
        <p:spPr>
          <a:xfrm>
            <a:off x="80050" y="5934670"/>
            <a:ext cx="7992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本校校本部山下教學區、山上宿舍區及環山道高路燈等相關路燈照明，係參照交通部中央氣象署所公布「臺北市日出日沒</a:t>
            </a:r>
            <a:r>
              <a:rPr lang="en-US" altLang="zh-TW" dirty="0"/>
              <a:t>&amp;</a:t>
            </a:r>
            <a:r>
              <a:rPr lang="zh-TW" altLang="en-US" dirty="0"/>
              <a:t>曙暮光時刻表」訂定點燈時段。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網址</a:t>
            </a:r>
            <a:r>
              <a:rPr lang="en-US" altLang="zh-TW" dirty="0"/>
              <a:t>https://www.cwa.gov.tw/V8/C/D/astronomy_data.html)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4AC4F65A-464C-4932-970C-F664D7A7B268}"/>
              </a:ext>
            </a:extLst>
          </p:cNvPr>
          <p:cNvSpPr txBox="1">
            <a:spLocks/>
          </p:cNvSpPr>
          <p:nvPr/>
        </p:nvSpPr>
        <p:spPr>
          <a:xfrm>
            <a:off x="7820061" y="540160"/>
            <a:ext cx="3696418" cy="3613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zh-TW" altLang="en-US" sz="2000" b="1" kern="100" dirty="0">
                <a:solidFill>
                  <a:schemeClr val="bg1"/>
                </a:solidFill>
                <a:highlight>
                  <a:srgbClr val="1F4E79"/>
                </a:highlight>
                <a:cs typeface="Times New Roman" panose="02020603050405020304" pitchFamily="18" charset="0"/>
              </a:rPr>
              <a:t>◆整合後路燈開關時間◆</a:t>
            </a:r>
            <a:endParaRPr lang="en-US" altLang="zh-TW" sz="2000" b="1" kern="100" dirty="0">
              <a:solidFill>
                <a:schemeClr val="bg1"/>
              </a:solidFill>
              <a:highlight>
                <a:srgbClr val="1F4E79"/>
              </a:highligh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rgbClr val="0070C0"/>
                </a:solidFill>
              </a:rPr>
              <a:t>春季以</a:t>
            </a:r>
            <a:r>
              <a:rPr lang="en-US" altLang="zh-TW" sz="2000" dirty="0">
                <a:solidFill>
                  <a:srgbClr val="0070C0"/>
                </a:solidFill>
              </a:rPr>
              <a:t>3/18~5/11</a:t>
            </a:r>
            <a:r>
              <a:rPr lang="zh-TW" altLang="en-US" sz="2000" dirty="0">
                <a:solidFill>
                  <a:srgbClr val="0070C0"/>
                </a:solidFill>
              </a:rPr>
              <a:t>調整</a:t>
            </a:r>
            <a:r>
              <a:rPr lang="en-US" altLang="zh-TW" sz="2000" dirty="0">
                <a:solidFill>
                  <a:srgbClr val="0070C0"/>
                </a:solidFill>
              </a:rPr>
              <a:t>06:00</a:t>
            </a:r>
            <a:r>
              <a:rPr lang="zh-TW" altLang="en-US" sz="2000" dirty="0">
                <a:solidFill>
                  <a:srgbClr val="0070C0"/>
                </a:solidFill>
              </a:rPr>
              <a:t>熄燈</a:t>
            </a:r>
            <a:r>
              <a:rPr lang="en-US" altLang="zh-TW" sz="2000" dirty="0">
                <a:solidFill>
                  <a:srgbClr val="0070C0"/>
                </a:solidFill>
              </a:rPr>
              <a:t>~18:00</a:t>
            </a:r>
            <a:r>
              <a:rPr lang="zh-TW" altLang="en-US" sz="2000" dirty="0">
                <a:solidFill>
                  <a:srgbClr val="0070C0"/>
                </a:solidFill>
              </a:rPr>
              <a:t>亮燈，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rgbClr val="0070C0"/>
                </a:solidFill>
              </a:rPr>
              <a:t>夏季以</a:t>
            </a:r>
            <a:r>
              <a:rPr lang="en-US" altLang="zh-TW" sz="2000" dirty="0">
                <a:solidFill>
                  <a:srgbClr val="0070C0"/>
                </a:solidFill>
              </a:rPr>
              <a:t>5/12~8/12</a:t>
            </a:r>
            <a:r>
              <a:rPr lang="zh-TW" altLang="en-US" sz="2000" dirty="0">
                <a:solidFill>
                  <a:srgbClr val="0070C0"/>
                </a:solidFill>
              </a:rPr>
              <a:t>調整</a:t>
            </a:r>
            <a:r>
              <a:rPr lang="en-US" altLang="zh-TW" sz="2000" dirty="0">
                <a:solidFill>
                  <a:srgbClr val="0070C0"/>
                </a:solidFill>
              </a:rPr>
              <a:t>05:30</a:t>
            </a:r>
            <a:r>
              <a:rPr lang="zh-TW" altLang="en-US" sz="2000" dirty="0">
                <a:solidFill>
                  <a:srgbClr val="0070C0"/>
                </a:solidFill>
              </a:rPr>
              <a:t>熄燈</a:t>
            </a:r>
            <a:r>
              <a:rPr lang="en-US" altLang="zh-TW" sz="2000" dirty="0">
                <a:solidFill>
                  <a:srgbClr val="0070C0"/>
                </a:solidFill>
              </a:rPr>
              <a:t>~18:30</a:t>
            </a:r>
            <a:r>
              <a:rPr lang="zh-TW" altLang="en-US" sz="2000" dirty="0">
                <a:solidFill>
                  <a:srgbClr val="0070C0"/>
                </a:solidFill>
              </a:rPr>
              <a:t>亮燈，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rgbClr val="0070C0"/>
                </a:solidFill>
              </a:rPr>
              <a:t>秋季以</a:t>
            </a:r>
            <a:r>
              <a:rPr lang="en-US" altLang="zh-TW" sz="2000" dirty="0">
                <a:solidFill>
                  <a:srgbClr val="0070C0"/>
                </a:solidFill>
              </a:rPr>
              <a:t>8/13~10/11</a:t>
            </a:r>
            <a:r>
              <a:rPr lang="zh-TW" altLang="en-US" sz="2000" dirty="0">
                <a:solidFill>
                  <a:srgbClr val="0070C0"/>
                </a:solidFill>
              </a:rPr>
              <a:t>調整</a:t>
            </a:r>
            <a:r>
              <a:rPr lang="en-US" altLang="zh-TW" sz="2000" dirty="0">
                <a:solidFill>
                  <a:srgbClr val="0070C0"/>
                </a:solidFill>
              </a:rPr>
              <a:t>06:00</a:t>
            </a:r>
            <a:r>
              <a:rPr lang="zh-TW" altLang="en-US" sz="2000" dirty="0">
                <a:solidFill>
                  <a:srgbClr val="0070C0"/>
                </a:solidFill>
              </a:rPr>
              <a:t>熄燈</a:t>
            </a:r>
            <a:r>
              <a:rPr lang="en-US" altLang="zh-TW" sz="2000" dirty="0">
                <a:solidFill>
                  <a:srgbClr val="0070C0"/>
                </a:solidFill>
              </a:rPr>
              <a:t>~17:30</a:t>
            </a:r>
            <a:r>
              <a:rPr lang="zh-TW" altLang="en-US" sz="2000" dirty="0">
                <a:solidFill>
                  <a:srgbClr val="0070C0"/>
                </a:solidFill>
              </a:rPr>
              <a:t>亮燈，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rgbClr val="0070C0"/>
                </a:solidFill>
              </a:rPr>
              <a:t>冬季以</a:t>
            </a:r>
            <a:r>
              <a:rPr lang="en-US" altLang="zh-TW" sz="2000" dirty="0">
                <a:solidFill>
                  <a:srgbClr val="0070C0"/>
                </a:solidFill>
              </a:rPr>
              <a:t>10/12~3/17</a:t>
            </a:r>
            <a:r>
              <a:rPr lang="zh-TW" altLang="en-US" sz="2000" dirty="0">
                <a:solidFill>
                  <a:srgbClr val="0070C0"/>
                </a:solidFill>
              </a:rPr>
              <a:t>調整</a:t>
            </a:r>
            <a:r>
              <a:rPr lang="en-US" altLang="zh-TW" sz="2000" dirty="0">
                <a:solidFill>
                  <a:srgbClr val="0070C0"/>
                </a:solidFill>
              </a:rPr>
              <a:t>07:00</a:t>
            </a:r>
            <a:r>
              <a:rPr lang="zh-TW" altLang="en-US" sz="2000" dirty="0">
                <a:solidFill>
                  <a:srgbClr val="0070C0"/>
                </a:solidFill>
              </a:rPr>
              <a:t>熄燈</a:t>
            </a:r>
            <a:r>
              <a:rPr lang="en-US" altLang="zh-TW" sz="2000" dirty="0">
                <a:solidFill>
                  <a:srgbClr val="0070C0"/>
                </a:solidFill>
              </a:rPr>
              <a:t>~17:00</a:t>
            </a:r>
            <a:r>
              <a:rPr lang="zh-TW" altLang="en-US" sz="2000" dirty="0">
                <a:solidFill>
                  <a:srgbClr val="0070C0"/>
                </a:solidFill>
              </a:rPr>
              <a:t>亮燈，</a:t>
            </a:r>
            <a:endParaRPr lang="en-US" altLang="zh-TW" sz="2000" dirty="0"/>
          </a:p>
          <a:p>
            <a:pPr>
              <a:lnSpc>
                <a:spcPct val="110000"/>
              </a:lnSpc>
            </a:pPr>
            <a:endParaRPr lang="en-US" altLang="zh-TW" sz="1600" dirty="0"/>
          </a:p>
          <a:p>
            <a:pPr>
              <a:lnSpc>
                <a:spcPct val="110000"/>
              </a:lnSpc>
            </a:pPr>
            <a:endParaRPr lang="en-US" altLang="zh-TW" sz="1600" dirty="0"/>
          </a:p>
          <a:p>
            <a:pPr>
              <a:lnSpc>
                <a:spcPct val="110000"/>
              </a:lnSpc>
            </a:pPr>
            <a:endParaRPr lang="zh-TW" altLang="en-US" sz="1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316DDB-4090-4F43-B368-C1F15E781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24"/>
          <a:stretch/>
        </p:blipFill>
        <p:spPr>
          <a:xfrm>
            <a:off x="9941564" y="4243783"/>
            <a:ext cx="1737490" cy="25109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44008A5-D15E-443B-B4D7-70EDA4EBB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353" y="4232302"/>
            <a:ext cx="1797923" cy="25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02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17707</TotalTime>
  <Words>122</Words>
  <Application>Microsoft Office PowerPoint</Application>
  <PresentationFormat>寬螢幕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標楷體</vt:lpstr>
      <vt:lpstr>Arial</vt:lpstr>
      <vt:lpstr>Calibri</vt:lpstr>
      <vt:lpstr>Calibri Light</vt:lpstr>
      <vt:lpstr>1_Office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Negotiate complexity and interdependency</dc:title>
  <dc:creator>user</dc:creator>
  <cp:lastModifiedBy>User</cp:lastModifiedBy>
  <cp:revision>873</cp:revision>
  <cp:lastPrinted>2025-11-25T00:58:20Z</cp:lastPrinted>
  <dcterms:created xsi:type="dcterms:W3CDTF">2021-01-04T06:29:50Z</dcterms:created>
  <dcterms:modified xsi:type="dcterms:W3CDTF">2025-11-25T00:59:36Z</dcterms:modified>
</cp:coreProperties>
</file>